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29.xml" ContentType="application/vnd.openxmlformats-officedocument.presentationml.slide+xml"/>
  <Override PartName="/ppt/slides/slide25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3.xml" ContentType="application/vnd.openxmlformats-officedocument.presentationml.slide+xml"/>
  <Override PartName="/ppt/slides/slide20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3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27.xml" ContentType="application/vnd.openxmlformats-officedocument.presentationml.slide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9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24.xml" ContentType="application/vnd.openxmlformats-officedocument.presentationml.slide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slides/slide28.xml" ContentType="application/vnd.openxmlformats-officedocument.presentationml.slide+xml"/>
  <Override PartName="/ppt/theme/theme1.xml" ContentType="application/vnd.openxmlformats-officedocument.theme+xml"/>
  <Override PartName="/ppt/slides/slide16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slideLayouts/slideLayout6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autoCompressPictures="0" saveSubsetFonts="1" strictFirstAndLastChars="0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</p:sldIdLst>
  <p:sldSz cx="9144000" cy="5143500"/>
  <p:notesSz cx="9144000" cy="5143500"/>
  <p:defaultTextStyle>
    <a:defPPr marR="0" lvl="0" algn="l">
      <a:lnSpc>
        <a:spcPct val="100000"/>
      </a:lnSpc>
      <a:spcBef>
        <a:spcPts val="0"/>
      </a:spcBef>
      <a:spcAft>
        <a:spcPts val="0"/>
      </a:spcAft>
    </a:defPPr>
    <a:lvl1pPr marR="0" lv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1pPr>
    <a:lvl2pPr marR="0" lvl="1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2pPr>
    <a:lvl3pPr marR="0" lvl="2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3pPr>
    <a:lvl4pPr marR="0" lvl="3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4pPr>
    <a:lvl5pPr marR="0" lvl="4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5pPr>
    <a:lvl6pPr marR="0" lvl="5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6pPr>
    <a:lvl7pPr marR="0" lvl="6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7pPr>
    <a:lvl8pPr marR="0" lvl="7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8pPr>
    <a:lvl9pPr marR="0" lvl="8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159F9F28-6B79-4AD9-81C2-F49BA0A2EB8E}">
  <a:tblStyle styleId="{159F9F28-6B79-4AD9-81C2-F49BA0A2EB8E}" styleName="Table_0">
    <a:wholeTbl>
      <a:tcTxStyle>
        <a:srgbClr val="000000"/>
      </a:tcTxStyle>
      <a:tcStyle>
        <a:tcBdr>
          <a:left>
            <a:ln w="9525">
              <a:solidFill>
                <a:srgbClr val="9E9E9E"/>
              </a:solidFill>
            </a:ln>
          </a:left>
          <a:right>
            <a:ln w="9525">
              <a:solidFill>
                <a:srgbClr val="9E9E9E"/>
              </a:solidFill>
            </a:ln>
          </a:right>
          <a:top>
            <a:ln w="9525">
              <a:solidFill>
                <a:srgbClr val="9E9E9E"/>
              </a:solidFill>
            </a:ln>
          </a:top>
          <a:bottom>
            <a:ln w="9525">
              <a:solidFill>
                <a:srgbClr val="9E9E9E"/>
              </a:solidFill>
            </a:ln>
          </a:bottom>
          <a:insideH>
            <a:ln w="9525">
              <a:solidFill>
                <a:srgbClr val="9E9E9E"/>
              </a:solidFill>
            </a:ln>
          </a:insideH>
          <a:insideV>
            <a:ln w="9525">
              <a:solidFill>
                <a:srgbClr val="9E9E9E"/>
              </a:solidFill>
            </a:ln>
          </a:insideV>
        </a:tcBdr>
      </a:tcStyle>
    </a:wholeTbl>
    <a:band1H>
      <a:tcStyle>
        <a:tcBdr/>
      </a:tcStyle>
    </a:band1H>
    <a:band2H>
      <a:tcStyle>
        <a:tcBdr/>
      </a:tcStyle>
    </a:band2H>
    <a:band1V>
      <a:tcStyle>
        <a:tcBdr/>
      </a:tcStyle>
    </a:band1V>
    <a:band2V>
      <a:tcStyle>
        <a:tcBdr/>
      </a:tcStyle>
    </a:band2V>
    <a:lastCol>
      <a:tcStyle>
        <a:tcBdr/>
      </a:tcStyle>
    </a:lastCol>
    <a:firstCol>
      <a:tcStyle>
        <a:tcBdr/>
      </a:tcStyle>
    </a:firstCol>
    <a:lastRow>
      <a:tcStyle>
        <a:tcBdr/>
      </a:tcStyle>
    </a:lastRow>
    <a:seCell>
      <a:tcStyle>
        <a:tcBdr/>
      </a:tcStyle>
    </a:seCell>
    <a:swCell>
      <a:tcStyle>
        <a:tcBdr/>
      </a:tcStyle>
    </a:swCell>
    <a:firstRow>
      <a:tcStyle>
        <a:tcBdr/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presProps" Target="presProps.xml" /><Relationship Id="rId33" Type="http://schemas.openxmlformats.org/officeDocument/2006/relationships/tableStyles" Target="tableStyles.xml" /><Relationship Id="rId34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Title slide" preserve="0" showMasterPhAnim="0" type="title" userDrawn="1">
  <p:cSld name="TITL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 bwMode="auto"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pPr>
              <a:defRPr/>
            </a:pPr>
            <a:endParaRPr/>
          </a:p>
        </p:txBody>
      </p:sp>
      <p:sp>
        <p:nvSpPr>
          <p:cNvPr id="11" name="Google Shape;11;p2"/>
          <p:cNvSpPr txBox="1"/>
          <p:nvPr>
            <p:ph type="subTitle" idx="1"/>
          </p:nvPr>
        </p:nvSpPr>
        <p:spPr bwMode="auto"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pPr>
              <a:defRPr/>
            </a:pPr>
            <a:endParaRPr/>
          </a:p>
        </p:txBody>
      </p:sp>
      <p:sp>
        <p:nvSpPr>
          <p:cNvPr id="12" name="Google Shape;12;p2"/>
          <p:cNvSpPr txBox="1"/>
          <p:nvPr>
            <p:ph type="sldNum" idx="12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"/>
              <a:t/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Big number" preserve="0" showMasterPhAnim="0" userDrawn="1">
  <p:cSld name="BIG_NUMB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type="title" hasCustomPrompt="1"/>
          </p:nvPr>
        </p:nvSpPr>
        <p:spPr bwMode="auto"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pPr>
              <a:defRPr/>
            </a:pPr>
            <a:r>
              <a:rPr/>
              <a:t>xx%</a:t>
            </a:r>
            <a:endParaRPr/>
          </a:p>
        </p:txBody>
      </p:sp>
      <p:sp>
        <p:nvSpPr>
          <p:cNvPr id="46" name="Google Shape;46;p11"/>
          <p:cNvSpPr txBox="1"/>
          <p:nvPr>
            <p:ph type="body" idx="1"/>
          </p:nvPr>
        </p:nvSpPr>
        <p:spPr bwMode="auto"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47" name="Google Shape;47;p11"/>
          <p:cNvSpPr txBox="1"/>
          <p:nvPr>
            <p:ph type="sldNum" idx="12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"/>
              <a:t/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Blank" preserve="0" showMasterPhAnim="0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type="sldNum" idx="12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"/>
              <a:t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Section header" preserve="0" showMasterPhAnim="0" type="secHead" userDrawn="1">
  <p:cSld name="SECTION_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 bwMode="auto"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pPr>
              <a:defRPr/>
            </a:pPr>
            <a:endParaRPr/>
          </a:p>
        </p:txBody>
      </p:sp>
      <p:sp>
        <p:nvSpPr>
          <p:cNvPr id="15" name="Google Shape;15;p3"/>
          <p:cNvSpPr txBox="1"/>
          <p:nvPr>
            <p:ph type="sldNum" idx="12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"/>
              <a:t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Title and body" preserve="0" showMasterPhAnim="0" type="tx" userDrawn="1">
  <p:cSld name="TITLE_AND_BOD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 bwMode="auto"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8" name="Google Shape;18;p4"/>
          <p:cNvSpPr txBox="1"/>
          <p:nvPr>
            <p:ph type="body" idx="1"/>
          </p:nvPr>
        </p:nvSpPr>
        <p:spPr bwMode="auto"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9" name="Google Shape;19;p4"/>
          <p:cNvSpPr txBox="1"/>
          <p:nvPr>
            <p:ph type="sldNum" idx="12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"/>
              <a:t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Title and two columns" preserve="0" showMasterPhAnim="0" type="twoColTx" userDrawn="1">
  <p:cSld name="TITLE_AND_TWO_COLUMN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 bwMode="auto"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2" name="Google Shape;22;p5"/>
          <p:cNvSpPr txBox="1"/>
          <p:nvPr>
            <p:ph type="body" idx="1"/>
          </p:nvPr>
        </p:nvSpPr>
        <p:spPr bwMode="auto"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pPr>
              <a:defRPr/>
            </a:pPr>
            <a:endParaRPr/>
          </a:p>
        </p:txBody>
      </p:sp>
      <p:sp>
        <p:nvSpPr>
          <p:cNvPr id="23" name="Google Shape;23;p5"/>
          <p:cNvSpPr txBox="1"/>
          <p:nvPr>
            <p:ph type="body" idx="2"/>
          </p:nvPr>
        </p:nvSpPr>
        <p:spPr bwMode="auto">
          <a:xfrm>
            <a:off x="4832399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pPr>
              <a:defRPr/>
            </a:pPr>
            <a:endParaRPr/>
          </a:p>
        </p:txBody>
      </p:sp>
      <p:sp>
        <p:nvSpPr>
          <p:cNvPr id="24" name="Google Shape;24;p5"/>
          <p:cNvSpPr txBox="1"/>
          <p:nvPr>
            <p:ph type="sldNum" idx="12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"/>
              <a:t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Title only" preserve="0" showMasterPhAnim="0" type="titleOnly" userDrawn="1">
  <p:cSld name="TITLE_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 bwMode="auto"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7" name="Google Shape;27;p6"/>
          <p:cNvSpPr txBox="1"/>
          <p:nvPr>
            <p:ph type="sldNum" idx="12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"/>
              <a:t/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One column text" preserve="0" showMasterPhAnim="0" userDrawn="1">
  <p:cSld name="ONE_COLUMN_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 bwMode="auto"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pPr>
              <a:defRPr/>
            </a:pPr>
            <a:endParaRPr/>
          </a:p>
        </p:txBody>
      </p:sp>
      <p:sp>
        <p:nvSpPr>
          <p:cNvPr id="30" name="Google Shape;30;p7"/>
          <p:cNvSpPr txBox="1"/>
          <p:nvPr>
            <p:ph type="body" idx="1"/>
          </p:nvPr>
        </p:nvSpPr>
        <p:spPr bwMode="auto"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pPr>
              <a:defRPr/>
            </a:pPr>
            <a:endParaRPr/>
          </a:p>
        </p:txBody>
      </p:sp>
      <p:sp>
        <p:nvSpPr>
          <p:cNvPr id="31" name="Google Shape;31;p7"/>
          <p:cNvSpPr txBox="1"/>
          <p:nvPr>
            <p:ph type="sldNum" idx="12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"/>
              <a:t/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Main point" preserve="0" showMasterPhAnim="0" userDrawn="1">
  <p:cSld name="MAIN_POI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 bwMode="auto"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pPr>
              <a:defRPr/>
            </a:pPr>
            <a:endParaRPr/>
          </a:p>
        </p:txBody>
      </p:sp>
      <p:sp>
        <p:nvSpPr>
          <p:cNvPr id="34" name="Google Shape;34;p8"/>
          <p:cNvSpPr txBox="1"/>
          <p:nvPr>
            <p:ph type="sldNum" idx="12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"/>
              <a:t/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Section title and description" preserve="0" showMasterPhAnim="0" userDrawn="1">
  <p:cSld name="SECTION_TITLE_AND_DESCRI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 bwMode="auto"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 bwMode="auto">
          <a:xfrm>
            <a:off x="265500" y="1233175"/>
            <a:ext cx="4045199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pPr>
              <a:defRPr/>
            </a:pPr>
            <a:endParaRPr/>
          </a:p>
        </p:txBody>
      </p:sp>
      <p:sp>
        <p:nvSpPr>
          <p:cNvPr id="38" name="Google Shape;38;p9"/>
          <p:cNvSpPr txBox="1"/>
          <p:nvPr>
            <p:ph type="subTitle" idx="1"/>
          </p:nvPr>
        </p:nvSpPr>
        <p:spPr bwMode="auto">
          <a:xfrm>
            <a:off x="265500" y="2803075"/>
            <a:ext cx="4045199" cy="123509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pPr>
              <a:defRPr/>
            </a:pPr>
            <a:endParaRPr/>
          </a:p>
        </p:txBody>
      </p:sp>
      <p:sp>
        <p:nvSpPr>
          <p:cNvPr id="39" name="Google Shape;39;p9"/>
          <p:cNvSpPr txBox="1"/>
          <p:nvPr>
            <p:ph type="body" idx="2"/>
          </p:nvPr>
        </p:nvSpPr>
        <p:spPr bwMode="auto"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40" name="Google Shape;40;p9"/>
          <p:cNvSpPr txBox="1"/>
          <p:nvPr>
            <p:ph type="sldNum" idx="12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"/>
              <a:t/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Caption" preserve="0" showMasterPhAnim="0" userDrawn="1">
  <p:cSld name="CAPTION_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type="body" idx="1"/>
          </p:nvPr>
        </p:nvSpPr>
        <p:spPr bwMode="auto"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3" name="Google Shape;43;p10"/>
          <p:cNvSpPr txBox="1"/>
          <p:nvPr>
            <p:ph type="sldNum" idx="12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"/>
              <a:t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simple-light-2">
    <p:bg>
      <p:bgPr shadeToTitle="0">
        <a:solidFill>
          <a:srgbClr val="FCE5CD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 bwMode="auto"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7" name="Google Shape;7;p1"/>
          <p:cNvSpPr txBox="1"/>
          <p:nvPr>
            <p:ph type="body" idx="1"/>
          </p:nvPr>
        </p:nvSpPr>
        <p:spPr bwMode="auto"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8" name="Google Shape;8;p1"/>
          <p:cNvSpPr txBox="1"/>
          <p:nvPr>
            <p:ph type="sldNum" idx="12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"/>
              <a:t/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marR="0" lvl="0" algn="l">
        <a:lnSpc>
          <a:spcPct val="100000"/>
        </a:lnSpc>
        <a:spcBef>
          <a:spcPts val="0"/>
        </a:spcBef>
        <a:spcAft>
          <a:spcPts val="0"/>
        </a:spcAft>
      </a:defPPr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titleStyle>
    <p:bodyStyle>
      <a:defPPr marR="0" lvl="0" algn="l">
        <a:lnSpc>
          <a:spcPct val="100000"/>
        </a:lnSpc>
        <a:spcBef>
          <a:spcPts val="0"/>
        </a:spcBef>
        <a:spcAft>
          <a:spcPts val="0"/>
        </a:spcAft>
      </a:defPPr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bodyStyle>
    <p:otherStyle>
      <a:defPPr marR="0" lvl="0" algn="l">
        <a:lnSpc>
          <a:spcPct val="100000"/>
        </a:lnSpc>
        <a:spcBef>
          <a:spcPts val="0"/>
        </a:spcBef>
        <a:spcAft>
          <a:spcPts val="0"/>
        </a:spcAft>
      </a:defPPr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 bwMode="auto">
          <a:xfrm>
            <a:off x="311708" y="1168074"/>
            <a:ext cx="8520600" cy="2052600"/>
          </a:xfrm>
          <a:prstGeom prst="rect">
            <a:avLst/>
          </a:prstGeom>
          <a:ln w="9525" cap="flat" cmpd="sng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" sz="3000"/>
              <a:t>Программа просвещения родителей (законных представителей) детей дошкольного возраста, посещающих ДОО</a:t>
            </a:r>
            <a:endParaRPr sz="3000"/>
          </a:p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3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1" name="Google Shape;121;p22"/>
          <p:cNvSpPr txBox="1"/>
          <p:nvPr>
            <p:ph type="title"/>
          </p:nvPr>
        </p:nvSpPr>
        <p:spPr bwMode="auto">
          <a:xfrm>
            <a:off x="311700" y="1603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"/>
              <a:t>Программа состоит: </a:t>
            </a:r>
            <a:endParaRPr/>
          </a:p>
        </p:txBody>
      </p:sp>
      <p:sp>
        <p:nvSpPr>
          <p:cNvPr id="122" name="Google Shape;122;p22"/>
          <p:cNvSpPr txBox="1"/>
          <p:nvPr>
            <p:ph type="body" idx="1"/>
          </p:nvPr>
        </p:nvSpPr>
        <p:spPr bwMode="auto">
          <a:xfrm>
            <a:off x="311700" y="733075"/>
            <a:ext cx="8520600" cy="435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  <a:defRPr/>
            </a:pPr>
            <a:r>
              <a:rPr lang="ru" b="1">
                <a:solidFill>
                  <a:schemeClr val="dk1"/>
                </a:solidFill>
              </a:rPr>
              <a:t>Пояснительная записка </a:t>
            </a:r>
            <a:endParaRPr b="1">
              <a:solidFill>
                <a:schemeClr val="dk1"/>
              </a:solidFill>
            </a:endParaRPr>
          </a:p>
          <a:p>
            <a:pPr marL="0" lvl="0" indent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  <a:defRPr/>
            </a:pPr>
            <a:r>
              <a:rPr lang="ru" sz="1700">
                <a:solidFill>
                  <a:schemeClr val="dk1"/>
                </a:solidFill>
              </a:rPr>
              <a:t>Раздел 1. Родительство как особый феномен в жизни человека </a:t>
            </a:r>
            <a:endParaRPr sz="1700">
              <a:solidFill>
                <a:schemeClr val="dk1"/>
              </a:solidFill>
            </a:endParaRPr>
          </a:p>
          <a:p>
            <a:pPr marL="0" lvl="0" indent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  <a:defRPr/>
            </a:pPr>
            <a:r>
              <a:rPr lang="ru" sz="1700">
                <a:solidFill>
                  <a:schemeClr val="dk1"/>
                </a:solidFill>
              </a:rPr>
              <a:t>Раздел 2. Особенности, формы и методы просвещения родителей (законных представителей) в дошкольной образовательной организации</a:t>
            </a:r>
            <a:endParaRPr sz="1700">
              <a:solidFill>
                <a:schemeClr val="dk1"/>
              </a:solidFill>
            </a:endParaRPr>
          </a:p>
          <a:p>
            <a:pPr marL="0" lvl="0" indent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  <a:defRPr/>
            </a:pPr>
            <a:r>
              <a:rPr lang="ru" sz="1700">
                <a:solidFill>
                  <a:schemeClr val="dk1"/>
                </a:solidFill>
              </a:rPr>
              <a:t>Раздел 3. Просвещение родителей (законных представителей) по вопросам здоровья, воспитания и развития детей младшего, раннего и дошкольного возрастов </a:t>
            </a:r>
            <a:endParaRPr sz="1700">
              <a:solidFill>
                <a:schemeClr val="dk1"/>
              </a:solidFill>
            </a:endParaRPr>
          </a:p>
          <a:p>
            <a:pPr marL="0" lvl="0" indent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  <a:defRPr/>
            </a:pPr>
            <a:r>
              <a:rPr lang="ru" sz="1700">
                <a:solidFill>
                  <a:schemeClr val="dk1"/>
                </a:solidFill>
              </a:rPr>
              <a:t>Раздел 4. Поддержка и просвещение родителей (законных представителей), воспитывающих ребенка с ограниченными возможностями здоровья, в том числе детей-инвалидов </a:t>
            </a:r>
            <a:endParaRPr sz="1700">
              <a:solidFill>
                <a:schemeClr val="dk1"/>
              </a:solidFill>
            </a:endParaRPr>
          </a:p>
          <a:p>
            <a:pPr marL="0" lvl="0" indent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  <a:defRPr/>
            </a:pPr>
            <a:r>
              <a:rPr lang="ru" sz="1700">
                <a:solidFill>
                  <a:schemeClr val="dk1"/>
                </a:solidFill>
              </a:rPr>
              <a:t>Раздел 5. Права родителей (законных представителей) и государственная поддержка семей с детьми дошкольного возраста</a:t>
            </a:r>
            <a:endParaRPr sz="1700">
              <a:solidFill>
                <a:schemeClr val="dk1"/>
              </a:solidFill>
            </a:endParaRPr>
          </a:p>
          <a:p>
            <a:pPr marL="0" lvl="0" indent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  <a:defRPr/>
            </a:pPr>
            <a:r>
              <a:rPr lang="ru" sz="1700">
                <a:solidFill>
                  <a:schemeClr val="dk1"/>
                </a:solidFill>
              </a:rPr>
              <a:t>Раздел 6. Часто встречающиеся вопросы родителей (законных представителей) детей дошкольного возраста и типичные проблемные ситуации («Вы спрашивали – мы отвечаем») </a:t>
            </a:r>
            <a:endParaRPr sz="1700">
              <a:solidFill>
                <a:schemeClr val="dk1"/>
              </a:solidFill>
            </a:endParaRPr>
          </a:p>
          <a:p>
            <a:pPr marL="0" lvl="0" indent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  <a:defRPr/>
            </a:pPr>
            <a:r>
              <a:rPr lang="ru" sz="1700">
                <a:solidFill>
                  <a:schemeClr val="dk1"/>
                </a:solidFill>
              </a:rPr>
              <a:t>Раздел 7. Пространство родительских инициатив</a:t>
            </a:r>
            <a:endParaRPr sz="1700">
              <a:solidFill>
                <a:schemeClr val="dk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8" name="Google Shape;128;p23"/>
          <p:cNvSpPr txBox="1"/>
          <p:nvPr>
            <p:ph type="title"/>
          </p:nvPr>
        </p:nvSpPr>
        <p:spPr bwMode="auto"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SzPts val="990"/>
              <a:buNone/>
              <a:defRPr/>
            </a:pPr>
            <a:r>
              <a:rPr lang="ru" sz="3000"/>
              <a:t>Пояснительная записка Программы </a:t>
            </a:r>
            <a:endParaRPr sz="3000"/>
          </a:p>
        </p:txBody>
      </p:sp>
      <p:sp>
        <p:nvSpPr>
          <p:cNvPr id="129" name="Google Shape;129;p23"/>
          <p:cNvSpPr txBox="1"/>
          <p:nvPr>
            <p:ph type="body" idx="1"/>
          </p:nvPr>
        </p:nvSpPr>
        <p:spPr bwMode="auto"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just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ru" sz="2400">
                <a:solidFill>
                  <a:schemeClr val="dk1"/>
                </a:solidFill>
              </a:rPr>
              <a:t>Содержит обоснование актуальности Программы, обозначены цели, задачи просветительской  работы, ее принципы.</a:t>
            </a:r>
            <a:endParaRPr sz="2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5" name="Google Shape;135;p24"/>
          <p:cNvSpPr txBox="1"/>
          <p:nvPr>
            <p:ph type="title"/>
          </p:nvPr>
        </p:nvSpPr>
        <p:spPr bwMode="auto"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  <a:defRPr/>
            </a:pPr>
            <a:r>
              <a:rPr lang="ru" sz="3000"/>
              <a:t>Раздел 1. </a:t>
            </a:r>
            <a:br>
              <a:rPr lang="ru" sz="3000"/>
            </a:br>
            <a:r>
              <a:rPr lang="ru" sz="3000"/>
              <a:t>Родительство как особый феномен</a:t>
            </a:r>
            <a:br>
              <a:rPr lang="ru" sz="3000"/>
            </a:br>
            <a:r>
              <a:rPr lang="ru" sz="3000"/>
              <a:t> в жизни человека</a:t>
            </a:r>
            <a:endParaRPr sz="355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1" name="Google Shape;141;p25"/>
          <p:cNvSpPr txBox="1"/>
          <p:nvPr>
            <p:ph type="body" idx="1"/>
          </p:nvPr>
        </p:nvSpPr>
        <p:spPr bwMode="auto">
          <a:xfrm flipH="0" flipV="0">
            <a:off x="264074" y="95249"/>
            <a:ext cx="8520599" cy="4848300"/>
          </a:xfrm>
          <a:prstGeom prst="rect">
            <a:avLst/>
          </a:prstGeom>
        </p:spPr>
        <p:txBody>
          <a:bodyPr spcFirstLastPara="1" vertOverflow="overflow" horzOverflow="overflow" vert="horz" wrap="square" lIns="91424" tIns="91424" rIns="91424" bIns="91424" numCol="1" spcCol="0" rtlCol="0" fromWordArt="0" anchor="t" anchorCtr="0" forceAA="0" upright="0" compatLnSpc="0">
            <a:normAutofit fontScale="90000" lnSpcReduction="2000"/>
          </a:bodyPr>
          <a:lstStyle/>
          <a:p>
            <a:pPr marL="0" lvl="0" indent="444500" algn="just">
              <a:lnSpc>
                <a:spcPct val="114999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/>
            </a:pPr>
            <a:r>
              <a:rPr lang="ru" sz="2400" b="1">
                <a:solidFill>
                  <a:schemeClr val="dk1"/>
                </a:solidFill>
              </a:rPr>
              <a:t>Содержит описание сущности феномена родительства и родительских функций</a:t>
            </a:r>
            <a:r>
              <a:rPr lang="ru" sz="2400">
                <a:solidFill>
                  <a:schemeClr val="dk1"/>
                </a:solidFill>
              </a:rPr>
              <a:t>. Обозначается ценность семьи и семейных отношений в современном обществе. В разделе раскрываются понятия «родительская компетентность», «осознанное и ответственное родительство», систематизируются содержание и приемы родительского контроля, регуляторов поведения детей, описываются эффективные методы воспитания  и задачи родительства. Обозначены понятия «семейные ценности», «семейные традиции», представлено их содержание и показано значение приобщения детей к семейным ценностям и традициям.</a:t>
            </a:r>
            <a:endParaRPr sz="2400">
              <a:solidFill>
                <a:schemeClr val="dk1"/>
              </a:solidFill>
            </a:endParaRPr>
          </a:p>
          <a:p>
            <a:pPr marL="0" lvl="0" indent="0" algn="l">
              <a:spcBef>
                <a:spcPts val="0"/>
              </a:spcBef>
              <a:spcAft>
                <a:spcPts val="1200"/>
              </a:spcAft>
              <a:buNone/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7" name="Google Shape;147;p26"/>
          <p:cNvSpPr txBox="1"/>
          <p:nvPr>
            <p:ph type="title"/>
          </p:nvPr>
        </p:nvSpPr>
        <p:spPr bwMode="auto"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833"/>
              <a:buFont typeface="Arial"/>
              <a:buNone/>
              <a:defRPr/>
            </a:pPr>
            <a:r>
              <a:rPr lang="ru" sz="3300"/>
              <a:t>Раздел 2. </a:t>
            </a:r>
            <a:br>
              <a:rPr lang="ru" sz="3300"/>
            </a:br>
            <a:r>
              <a:rPr lang="ru" sz="3300"/>
              <a:t>Особенности, формы и методы просвещения родителей (законных представителей) в дошкольной образовательной организации</a:t>
            </a:r>
            <a:endParaRPr sz="3300"/>
          </a:p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3" name="Google Shape;153;p27"/>
          <p:cNvSpPr txBox="1"/>
          <p:nvPr>
            <p:ph type="body" idx="1"/>
          </p:nvPr>
        </p:nvSpPr>
        <p:spPr bwMode="auto">
          <a:xfrm>
            <a:off x="311700" y="810275"/>
            <a:ext cx="8520600" cy="363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ru" sz="2200" b="1">
                <a:solidFill>
                  <a:schemeClr val="dk1"/>
                </a:solidFill>
              </a:rPr>
              <a:t>Раздел посвящен</a:t>
            </a:r>
            <a:r>
              <a:rPr lang="ru" sz="2200">
                <a:solidFill>
                  <a:schemeClr val="dk1"/>
                </a:solidFill>
              </a:rPr>
              <a:t> характеристике процесса просветительской работы с родителями, </a:t>
            </a:r>
            <a:r>
              <a:rPr lang="ru" sz="2200" b="1">
                <a:solidFill>
                  <a:schemeClr val="dk1"/>
                </a:solidFill>
              </a:rPr>
              <a:t>ее содержания, форм и методов.</a:t>
            </a:r>
            <a:r>
              <a:rPr lang="ru" sz="2200">
                <a:solidFill>
                  <a:schemeClr val="dk1"/>
                </a:solidFill>
              </a:rPr>
              <a:t> В нем предлагается описание способов изучения особенностей семейного воспитания, уровня педагогической культуры родителей, выявления и анализа запросов родителей. В разделе содержится классификация и описание основных форм просвещения родителей, рассматриваются вопросы применения цифровых инструментов для повышения эффективности просвещения родителей.</a:t>
            </a:r>
            <a:endParaRPr sz="22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9" name="Google Shape;159;p28"/>
          <p:cNvSpPr txBox="1"/>
          <p:nvPr>
            <p:ph type="title"/>
          </p:nvPr>
        </p:nvSpPr>
        <p:spPr bwMode="auto"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/>
            </a:pPr>
            <a:r>
              <a:rPr lang="ru" sz="3000"/>
              <a:t>Раздел 3. </a:t>
            </a:r>
            <a:br>
              <a:rPr lang="ru" sz="3000"/>
            </a:br>
            <a:r>
              <a:rPr lang="ru" sz="3000"/>
              <a:t>Просвещение родителей по вопросам здоровья, воспитания и развития детей младшего, раннего и дошкольного возрастов</a:t>
            </a:r>
            <a:endParaRPr sz="3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5" name="Google Shape;165;p29"/>
          <p:cNvSpPr txBox="1"/>
          <p:nvPr>
            <p:ph type="body" idx="1"/>
          </p:nvPr>
        </p:nvSpPr>
        <p:spPr bwMode="auto">
          <a:xfrm flipH="0" flipV="0">
            <a:off x="153374" y="265049"/>
            <a:ext cx="8678925" cy="4735574"/>
          </a:xfrm>
          <a:prstGeom prst="rect">
            <a:avLst/>
          </a:prstGeom>
        </p:spPr>
        <p:txBody>
          <a:bodyPr spcFirstLastPara="1" wrap="square" lIns="91424" tIns="91424" rIns="91424" bIns="91424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" sz="2400">
                <a:solidFill>
                  <a:schemeClr val="dk1"/>
                </a:solidFill>
              </a:rPr>
              <a:t>Третий раздел включает:</a:t>
            </a:r>
            <a:endParaRPr sz="2400">
              <a:solidFill>
                <a:schemeClr val="dk1"/>
              </a:solidFill>
            </a:endParaRPr>
          </a:p>
          <a:p>
            <a:pPr marL="457200" lvl="0" indent="-37465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  <a:defRPr/>
            </a:pPr>
            <a:r>
              <a:rPr lang="ru" sz="2100" b="1">
                <a:solidFill>
                  <a:schemeClr val="dk1"/>
                </a:solidFill>
              </a:rPr>
              <a:t>информацию</a:t>
            </a:r>
            <a:r>
              <a:rPr lang="ru" sz="2100">
                <a:solidFill>
                  <a:schemeClr val="dk1"/>
                </a:solidFill>
              </a:rPr>
              <a:t>, ориентированную на просвещение родителей нормотипичных детей;</a:t>
            </a:r>
            <a:endParaRPr sz="2100">
              <a:solidFill>
                <a:schemeClr val="dk1"/>
              </a:solidFill>
            </a:endParaRPr>
          </a:p>
          <a:p>
            <a:pPr marL="457200" lvl="0" indent="-36195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  <a:defRPr/>
            </a:pPr>
            <a:r>
              <a:rPr lang="ru" sz="2100">
                <a:solidFill>
                  <a:schemeClr val="dk1"/>
                </a:solidFill>
              </a:rPr>
              <a:t>основные содержательные вопросы, связанные </a:t>
            </a:r>
            <a:r>
              <a:rPr lang="ru" sz="2100" b="1">
                <a:solidFill>
                  <a:schemeClr val="dk1"/>
                </a:solidFill>
              </a:rPr>
              <a:t>со здоровьем</a:t>
            </a:r>
            <a:r>
              <a:rPr lang="ru" sz="2100">
                <a:solidFill>
                  <a:schemeClr val="dk1"/>
                </a:solidFill>
              </a:rPr>
              <a:t>, развитием и воспитанием в семье детей разных возрастов – от рождения до окончания дошкольного периода детства;</a:t>
            </a:r>
            <a:endParaRPr sz="2100">
              <a:solidFill>
                <a:schemeClr val="dk1"/>
              </a:solidFill>
            </a:endParaRPr>
          </a:p>
          <a:p>
            <a:pPr marL="457200" lvl="0" indent="-36195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  <a:defRPr/>
            </a:pPr>
            <a:r>
              <a:rPr lang="ru" sz="2100">
                <a:solidFill>
                  <a:schemeClr val="dk1"/>
                </a:solidFill>
              </a:rPr>
              <a:t>вопросы о том, что такое </a:t>
            </a:r>
            <a:r>
              <a:rPr lang="ru" sz="2100" b="1">
                <a:solidFill>
                  <a:schemeClr val="dk1"/>
                </a:solidFill>
              </a:rPr>
              <a:t>образовательная сред</a:t>
            </a:r>
            <a:r>
              <a:rPr lang="ru" sz="2100">
                <a:solidFill>
                  <a:schemeClr val="dk1"/>
                </a:solidFill>
              </a:rPr>
              <a:t>а, каковы ее компоненты и каким образом можно </a:t>
            </a:r>
            <a:r>
              <a:rPr lang="ru" sz="2100">
                <a:solidFill>
                  <a:schemeClr val="dk1"/>
                </a:solidFill>
              </a:rPr>
              <a:t>организовать образовательную среду в домашних условиях</a:t>
            </a:r>
            <a:r>
              <a:rPr lang="ru" sz="2100">
                <a:solidFill>
                  <a:schemeClr val="dk1"/>
                </a:solidFill>
              </a:rPr>
              <a:t>;</a:t>
            </a:r>
            <a:endParaRPr sz="2100">
              <a:solidFill>
                <a:schemeClr val="dk1"/>
              </a:solidFill>
            </a:endParaRPr>
          </a:p>
          <a:p>
            <a:pPr marL="457200" lvl="0" indent="-36195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  <a:defRPr/>
            </a:pPr>
            <a:r>
              <a:rPr lang="ru" sz="2100">
                <a:solidFill>
                  <a:schemeClr val="dk1"/>
                </a:solidFill>
              </a:rPr>
              <a:t>характеристики основных </a:t>
            </a:r>
            <a:r>
              <a:rPr lang="ru" sz="2100" b="1">
                <a:solidFill>
                  <a:schemeClr val="dk1"/>
                </a:solidFill>
              </a:rPr>
              <a:t>компонентов физического и психологического здоровья детей</a:t>
            </a:r>
            <a:r>
              <a:rPr lang="ru" sz="2100">
                <a:solidFill>
                  <a:schemeClr val="dk1"/>
                </a:solidFill>
              </a:rPr>
              <a:t>;</a:t>
            </a:r>
            <a:endParaRPr sz="2100">
              <a:solidFill>
                <a:schemeClr val="dk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1" name="Google Shape;171;p30"/>
          <p:cNvSpPr txBox="1"/>
          <p:nvPr>
            <p:ph type="body" idx="1"/>
          </p:nvPr>
        </p:nvSpPr>
        <p:spPr bwMode="auto">
          <a:xfrm>
            <a:off x="311700" y="316300"/>
            <a:ext cx="8520600" cy="465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6195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  <a:defRPr/>
            </a:pPr>
            <a:r>
              <a:rPr lang="ru" sz="2100">
                <a:solidFill>
                  <a:schemeClr val="dk1"/>
                </a:solidFill>
              </a:rPr>
              <a:t>информацию о </a:t>
            </a:r>
            <a:r>
              <a:rPr lang="ru" sz="2100" b="1">
                <a:solidFill>
                  <a:schemeClr val="dk1"/>
                </a:solidFill>
              </a:rPr>
              <a:t>рациональном питании</a:t>
            </a:r>
            <a:r>
              <a:rPr lang="ru" sz="2100">
                <a:solidFill>
                  <a:schemeClr val="dk1"/>
                </a:solidFill>
              </a:rPr>
              <a:t> детей различных возрастов,  значимости и специфике режима дня в разные возрастные периоды, обозначены способы </a:t>
            </a:r>
            <a:r>
              <a:rPr lang="ru" sz="2100" b="1">
                <a:solidFill>
                  <a:schemeClr val="dk1"/>
                </a:solidFill>
              </a:rPr>
              <a:t>здоровьесбережения в условиях семьи</a:t>
            </a:r>
            <a:r>
              <a:rPr lang="ru" sz="2100">
                <a:solidFill>
                  <a:schemeClr val="dk1"/>
                </a:solidFill>
              </a:rPr>
              <a:t>, формирования у детей в семье полезных привычек;</a:t>
            </a:r>
            <a:endParaRPr sz="2100">
              <a:solidFill>
                <a:schemeClr val="dk1"/>
              </a:solidFill>
            </a:endParaRPr>
          </a:p>
          <a:p>
            <a:pPr marL="457200" lvl="0" indent="-36195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  <a:defRPr/>
            </a:pPr>
            <a:r>
              <a:rPr lang="ru" sz="2100" b="1">
                <a:solidFill>
                  <a:schemeClr val="dk1"/>
                </a:solidFill>
              </a:rPr>
              <a:t>вопросы безопасности детей:</a:t>
            </a:r>
            <a:r>
              <a:rPr lang="ru" sz="2100">
                <a:solidFill>
                  <a:schemeClr val="dk1"/>
                </a:solidFill>
              </a:rPr>
              <a:t> в быту, природе, социуме, цифровом пространстве;</a:t>
            </a:r>
            <a:endParaRPr sz="2100">
              <a:solidFill>
                <a:schemeClr val="dk1"/>
              </a:solidFill>
            </a:endParaRPr>
          </a:p>
          <a:p>
            <a:pPr marL="457200" lvl="0" indent="-36195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  <a:defRPr/>
            </a:pPr>
            <a:r>
              <a:rPr lang="ru" sz="2100">
                <a:solidFill>
                  <a:schemeClr val="dk1"/>
                </a:solidFill>
              </a:rPr>
              <a:t>в</a:t>
            </a:r>
            <a:r>
              <a:rPr lang="ru" sz="2100" b="1">
                <a:solidFill>
                  <a:schemeClr val="dk1"/>
                </a:solidFill>
              </a:rPr>
              <a:t>озрастные особенности</a:t>
            </a:r>
            <a:r>
              <a:rPr lang="ru" sz="2100">
                <a:solidFill>
                  <a:schemeClr val="dk1"/>
                </a:solidFill>
              </a:rPr>
              <a:t> детей младенческого и раннего возрастов, основные линии и задачи развития ребенка;</a:t>
            </a:r>
            <a:endParaRPr sz="2100">
              <a:solidFill>
                <a:schemeClr val="dk1"/>
              </a:solidFill>
            </a:endParaRPr>
          </a:p>
          <a:p>
            <a:pPr marL="457200" lvl="0" indent="-36195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  <a:defRPr/>
            </a:pPr>
            <a:r>
              <a:rPr lang="ru" sz="2100" b="1">
                <a:solidFill>
                  <a:schemeClr val="dk1"/>
                </a:solidFill>
              </a:rPr>
              <a:t>вопросы грудного вскармливания</a:t>
            </a:r>
            <a:r>
              <a:rPr lang="ru" sz="2100">
                <a:solidFill>
                  <a:schemeClr val="dk1"/>
                </a:solidFill>
              </a:rPr>
              <a:t> и отлучения от груди;</a:t>
            </a:r>
            <a:endParaRPr sz="2100">
              <a:solidFill>
                <a:schemeClr val="dk1"/>
              </a:solidFill>
            </a:endParaRPr>
          </a:p>
          <a:p>
            <a:pPr marL="457200" lvl="0" indent="-36195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  <a:defRPr/>
            </a:pPr>
            <a:r>
              <a:rPr lang="ru" sz="2100">
                <a:solidFill>
                  <a:schemeClr val="dk1"/>
                </a:solidFill>
              </a:rPr>
              <a:t>информацию о </a:t>
            </a:r>
            <a:r>
              <a:rPr lang="ru" sz="2100" b="1">
                <a:solidFill>
                  <a:schemeClr val="dk1"/>
                </a:solidFill>
              </a:rPr>
              <a:t>приучении детей к туалет</a:t>
            </a:r>
            <a:r>
              <a:rPr lang="ru" sz="2100" b="1">
                <a:solidFill>
                  <a:schemeClr val="dk1"/>
                </a:solidFill>
              </a:rPr>
              <a:t>у</a:t>
            </a:r>
            <a:r>
              <a:rPr lang="ru" sz="2100">
                <a:solidFill>
                  <a:schemeClr val="dk1"/>
                </a:solidFill>
              </a:rPr>
              <a:t>, формировании навыков самообслуживания и гигиены;</a:t>
            </a:r>
            <a:endParaRPr sz="2100">
              <a:solidFill>
                <a:schemeClr val="dk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7" name="Google Shape;177;p31"/>
          <p:cNvSpPr txBox="1"/>
          <p:nvPr>
            <p:ph type="body" idx="1"/>
          </p:nvPr>
        </p:nvSpPr>
        <p:spPr bwMode="auto">
          <a:xfrm>
            <a:off x="311700" y="435899"/>
            <a:ext cx="8520600" cy="458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  <a:defRPr/>
            </a:pPr>
            <a:r>
              <a:rPr lang="ru" sz="2200">
                <a:solidFill>
                  <a:schemeClr val="dk1"/>
                </a:solidFill>
              </a:rPr>
              <a:t>информацию о </a:t>
            </a:r>
            <a:r>
              <a:rPr lang="ru" sz="2200" b="1">
                <a:solidFill>
                  <a:schemeClr val="dk1"/>
                </a:solidFill>
              </a:rPr>
              <a:t>неразрывности физического и психического</a:t>
            </a:r>
            <a:r>
              <a:rPr lang="ru" sz="2200">
                <a:solidFill>
                  <a:schemeClr val="dk1"/>
                </a:solidFill>
              </a:rPr>
              <a:t> развития в раннем возрасте;</a:t>
            </a:r>
            <a:endParaRPr sz="2200">
              <a:solidFill>
                <a:schemeClr val="dk1"/>
              </a:solidFill>
            </a:endParaRPr>
          </a:p>
          <a:p>
            <a:pPr marL="457200" lvl="0" indent="-3683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  <a:defRPr/>
            </a:pPr>
            <a:r>
              <a:rPr lang="ru" sz="2200">
                <a:solidFill>
                  <a:schemeClr val="dk1"/>
                </a:solidFill>
              </a:rPr>
              <a:t>вопросы подготовки детей к </a:t>
            </a:r>
            <a:r>
              <a:rPr lang="ru" sz="2200" b="1">
                <a:solidFill>
                  <a:schemeClr val="dk1"/>
                </a:solidFill>
              </a:rPr>
              <a:t>переходу в ДОО</a:t>
            </a:r>
            <a:r>
              <a:rPr lang="ru" sz="2200">
                <a:solidFill>
                  <a:schemeClr val="dk1"/>
                </a:solidFill>
              </a:rPr>
              <a:t>;</a:t>
            </a:r>
            <a:endParaRPr sz="2200">
              <a:solidFill>
                <a:schemeClr val="dk1"/>
              </a:solidFill>
            </a:endParaRPr>
          </a:p>
          <a:p>
            <a:pPr marL="457200" lvl="0" indent="-368300" algn="just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  <a:defRPr/>
            </a:pPr>
            <a:r>
              <a:rPr lang="ru" sz="2200">
                <a:solidFill>
                  <a:schemeClr val="dk1"/>
                </a:solidFill>
              </a:rPr>
              <a:t>основные подходы к воспитанию и направления воспитательной работы с детьми в семье;</a:t>
            </a:r>
            <a:endParaRPr sz="2200">
              <a:solidFill>
                <a:schemeClr val="dk1"/>
              </a:solidFill>
            </a:endParaRPr>
          </a:p>
          <a:p>
            <a:pPr marL="457200" lvl="0" indent="-368300" algn="just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  <a:defRPr/>
            </a:pPr>
            <a:r>
              <a:rPr lang="ru" sz="2200">
                <a:solidFill>
                  <a:schemeClr val="dk1"/>
                </a:solidFill>
              </a:rPr>
              <a:t>вопросы влияния семьи на </a:t>
            </a:r>
            <a:r>
              <a:rPr lang="ru" sz="2200" b="1">
                <a:solidFill>
                  <a:schemeClr val="dk1"/>
                </a:solidFill>
              </a:rPr>
              <a:t>познавательное развитие детей</a:t>
            </a:r>
            <a:r>
              <a:rPr lang="ru" sz="2200">
                <a:solidFill>
                  <a:schemeClr val="dk1"/>
                </a:solidFill>
              </a:rPr>
              <a:t>, формы и методы </a:t>
            </a:r>
            <a:r>
              <a:rPr lang="ru" sz="2200" b="1">
                <a:solidFill>
                  <a:schemeClr val="dk1"/>
                </a:solidFill>
              </a:rPr>
              <a:t>духовно-нравственного</a:t>
            </a:r>
            <a:r>
              <a:rPr lang="ru" sz="2200">
                <a:solidFill>
                  <a:schemeClr val="dk1"/>
                </a:solidFill>
              </a:rPr>
              <a:t>, </a:t>
            </a:r>
            <a:r>
              <a:rPr lang="ru" sz="2200" b="1">
                <a:solidFill>
                  <a:schemeClr val="dk1"/>
                </a:solidFill>
              </a:rPr>
              <a:t>патриотического, трудового, художественно-эстетического воспитания в семье</a:t>
            </a:r>
            <a:r>
              <a:rPr lang="ru" sz="2200">
                <a:solidFill>
                  <a:schemeClr val="dk1"/>
                </a:solidFill>
              </a:rPr>
              <a:t>;</a:t>
            </a:r>
            <a:endParaRPr sz="2200">
              <a:solidFill>
                <a:schemeClr val="dk1"/>
              </a:solidFill>
            </a:endParaRPr>
          </a:p>
          <a:p>
            <a:pPr marL="457200" lvl="0" indent="-368300" algn="just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  <a:defRPr/>
            </a:pPr>
            <a:r>
              <a:rPr lang="ru" sz="2200">
                <a:solidFill>
                  <a:schemeClr val="dk1"/>
                </a:solidFill>
              </a:rPr>
              <a:t>показана специфика </a:t>
            </a:r>
            <a:r>
              <a:rPr lang="ru" sz="2200" b="1">
                <a:solidFill>
                  <a:schemeClr val="dk1"/>
                </a:solidFill>
              </a:rPr>
              <a:t>гендерного воспитания в семье</a:t>
            </a:r>
            <a:r>
              <a:rPr lang="ru" sz="2200">
                <a:solidFill>
                  <a:schemeClr val="dk1"/>
                </a:solidFill>
              </a:rPr>
              <a:t>;</a:t>
            </a:r>
            <a:endParaRPr sz="2200">
              <a:solidFill>
                <a:schemeClr val="dk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 bwMode="auto">
          <a:xfrm>
            <a:off x="265075" y="861150"/>
            <a:ext cx="4891800" cy="17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>
              <a:lnSpc>
                <a:spcPct val="114999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ct val="45833"/>
              <a:buFont typeface="Arial"/>
              <a:buNone/>
              <a:defRPr/>
            </a:pPr>
            <a:r>
              <a:rPr lang="ru" sz="2400"/>
              <a:t>Программа просвещения родителей утверждена письмом Минпросвещения от 21.11.2024 № 03-1664</a:t>
            </a:r>
            <a:endParaRPr sz="2400"/>
          </a:p>
        </p:txBody>
      </p:sp>
      <p:pic>
        <p:nvPicPr>
          <p:cNvPr id="62" name="Google Shape;62;p14"/>
          <p:cNvPicPr/>
          <p:nvPr/>
        </p:nvPicPr>
        <p:blipFill>
          <a:blip r:embed="rId2">
            <a:alphaModFix/>
          </a:blip>
          <a:stretch/>
        </p:blipFill>
        <p:spPr bwMode="auto">
          <a:xfrm>
            <a:off x="5581500" y="774175"/>
            <a:ext cx="3076875" cy="4187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3" name="Google Shape;183;p32"/>
          <p:cNvSpPr txBox="1"/>
          <p:nvPr>
            <p:ph type="body" idx="1"/>
          </p:nvPr>
        </p:nvSpPr>
        <p:spPr bwMode="auto">
          <a:xfrm>
            <a:off x="311700" y="326100"/>
            <a:ext cx="8520600" cy="472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just">
              <a:lnSpc>
                <a:spcPct val="114999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  <a:defRPr/>
            </a:pPr>
            <a:r>
              <a:rPr lang="ru" sz="2200">
                <a:solidFill>
                  <a:schemeClr val="dk1"/>
                </a:solidFill>
              </a:rPr>
              <a:t>освещены темы развития речи и формирования </a:t>
            </a:r>
            <a:r>
              <a:rPr lang="ru" sz="2200" b="1">
                <a:solidFill>
                  <a:schemeClr val="dk1"/>
                </a:solidFill>
              </a:rPr>
              <a:t>интереса к чтению</a:t>
            </a:r>
            <a:r>
              <a:rPr lang="ru" sz="2200">
                <a:solidFill>
                  <a:schemeClr val="dk1"/>
                </a:solidFill>
              </a:rPr>
              <a:t> у детей дошкольного возраста в семье, коммуникативного развития и социализации ребенка, роли и специфики игровой деятельности в дошкольном детстве; </a:t>
            </a:r>
            <a:endParaRPr sz="2200">
              <a:solidFill>
                <a:schemeClr val="dk1"/>
              </a:solidFill>
            </a:endParaRPr>
          </a:p>
          <a:p>
            <a:pPr marL="457200" lvl="0" indent="-368300" algn="just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  <a:defRPr/>
            </a:pPr>
            <a:r>
              <a:rPr lang="ru" sz="2200">
                <a:solidFill>
                  <a:schemeClr val="dk1"/>
                </a:solidFill>
              </a:rPr>
              <a:t>раскрываются пути подготовки ребенка и семьи к обучению в школе; </a:t>
            </a:r>
            <a:endParaRPr sz="2200">
              <a:solidFill>
                <a:schemeClr val="dk1"/>
              </a:solidFill>
            </a:endParaRPr>
          </a:p>
          <a:p>
            <a:pPr marL="457200" lvl="0" indent="-349250" algn="just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●"/>
              <a:defRPr/>
            </a:pPr>
            <a:r>
              <a:rPr lang="ru" sz="2200">
                <a:solidFill>
                  <a:schemeClr val="dk1"/>
                </a:solidFill>
              </a:rPr>
              <a:t>представлена </a:t>
            </a:r>
            <a:r>
              <a:rPr lang="ru" sz="2200" b="1">
                <a:solidFill>
                  <a:schemeClr val="dk1"/>
                </a:solidFill>
              </a:rPr>
              <a:t>тема игры</a:t>
            </a:r>
            <a:r>
              <a:rPr lang="ru" sz="2200">
                <a:solidFill>
                  <a:schemeClr val="dk1"/>
                </a:solidFill>
              </a:rPr>
              <a:t>, ключевые вопросы детского сообщества, особенности взаимодействия детей со сверстниками, </a:t>
            </a:r>
            <a:r>
              <a:rPr lang="ru" sz="2200" b="1">
                <a:solidFill>
                  <a:schemeClr val="dk1"/>
                </a:solidFill>
              </a:rPr>
              <a:t>детская субкультура</a:t>
            </a:r>
            <a:r>
              <a:rPr lang="ru" sz="2400">
                <a:solidFill>
                  <a:schemeClr val="dk1"/>
                </a:solidFill>
              </a:rPr>
              <a:t>.</a:t>
            </a:r>
            <a:r>
              <a:rPr lang="ru" sz="1900">
                <a:solidFill>
                  <a:schemeClr val="dk1"/>
                </a:solidFill>
              </a:rPr>
              <a:t> </a:t>
            </a:r>
            <a:endParaRPr sz="19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9" name="Google Shape;189;p33"/>
          <p:cNvSpPr txBox="1"/>
          <p:nvPr>
            <p:ph type="title"/>
          </p:nvPr>
        </p:nvSpPr>
        <p:spPr bwMode="auto"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833"/>
              <a:buFont typeface="Arial"/>
              <a:buNone/>
              <a:defRPr/>
            </a:pPr>
            <a:r>
              <a:rPr lang="ru" sz="3300"/>
              <a:t>Раздел 4. </a:t>
            </a:r>
            <a:br>
              <a:rPr lang="ru" sz="3300"/>
            </a:br>
            <a:r>
              <a:rPr lang="ru" sz="3300"/>
              <a:t>Поддержка и просвещение родителей (законных представителей), воспитывающих ребенка с ограниченными возможностями здоровья, в том числе детей-инвалидов</a:t>
            </a:r>
            <a:r>
              <a:rPr lang="ru" sz="1800"/>
              <a:t>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5" name="Google Shape;195;p34"/>
          <p:cNvSpPr txBox="1"/>
          <p:nvPr>
            <p:ph type="body" idx="1"/>
          </p:nvPr>
        </p:nvSpPr>
        <p:spPr bwMode="auto"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444500" algn="just">
              <a:lnSpc>
                <a:spcPct val="114999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/>
            </a:pPr>
            <a:r>
              <a:rPr lang="ru" sz="2400">
                <a:solidFill>
                  <a:schemeClr val="dk1"/>
                </a:solidFill>
              </a:rPr>
              <a:t>Четвертый раздел содержит информацию об особенностях просвещения родителей детей с ограниченными возможностями здоровья (далее – ОВЗ), в том числе детей-инвалидов.</a:t>
            </a:r>
            <a:endParaRPr sz="2400">
              <a:solidFill>
                <a:schemeClr val="dk1"/>
              </a:solidFill>
            </a:endParaRPr>
          </a:p>
          <a:p>
            <a:pPr marL="0" lvl="0" indent="0" algn="l">
              <a:spcBef>
                <a:spcPts val="0"/>
              </a:spcBef>
              <a:spcAft>
                <a:spcPts val="1200"/>
              </a:spcAft>
              <a:buNone/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1" name="Google Shape;201;p35"/>
          <p:cNvSpPr txBox="1"/>
          <p:nvPr>
            <p:ph type="title"/>
          </p:nvPr>
        </p:nvSpPr>
        <p:spPr bwMode="auto"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  <a:defRPr/>
            </a:pPr>
            <a:r>
              <a:rPr lang="ru" sz="3000"/>
              <a:t>Раздел 5. </a:t>
            </a:r>
            <a:br>
              <a:rPr lang="ru" sz="3000"/>
            </a:br>
            <a:r>
              <a:rPr lang="ru" sz="3000"/>
              <a:t>Права родителей (законных представителей) и государственная поддержка семей с детьми дошкольного возраста</a:t>
            </a:r>
            <a:endParaRPr sz="3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7" name="Google Shape;207;p36"/>
          <p:cNvSpPr txBox="1"/>
          <p:nvPr>
            <p:ph type="body" idx="1"/>
          </p:nvPr>
        </p:nvSpPr>
        <p:spPr bwMode="auto"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ru" sz="3000">
                <a:solidFill>
                  <a:schemeClr val="dk1"/>
                </a:solidFill>
              </a:rPr>
              <a:t>Пятый раздел рассматривает вопросы правовой и государственной поддержки семей.</a:t>
            </a:r>
            <a:endParaRPr sz="3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13" name="Google Shape;213;p37"/>
          <p:cNvSpPr txBox="1"/>
          <p:nvPr>
            <p:ph type="title"/>
          </p:nvPr>
        </p:nvSpPr>
        <p:spPr bwMode="auto"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  <a:defRPr/>
            </a:pPr>
            <a:r>
              <a:rPr lang="ru" sz="3000"/>
              <a:t>Раздел 6. </a:t>
            </a:r>
            <a:br>
              <a:rPr lang="ru" sz="3000"/>
            </a:br>
            <a:r>
              <a:rPr lang="ru" sz="3000"/>
              <a:t>Часто встречающиеся вопросы родителей (законных представителей) детей дошкольного возраста и типичные проблемные ситуации </a:t>
            </a:r>
            <a:br>
              <a:rPr lang="ru" sz="3000"/>
            </a:br>
            <a:r>
              <a:rPr lang="ru" sz="3000"/>
              <a:t>«Вы спрашивали – мы отвечаем») </a:t>
            </a:r>
            <a:endParaRPr sz="3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19" name="Google Shape;219;p38"/>
          <p:cNvSpPr txBox="1"/>
          <p:nvPr>
            <p:ph type="body" idx="1"/>
          </p:nvPr>
        </p:nvSpPr>
        <p:spPr bwMode="auto"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444500" algn="just">
              <a:lnSpc>
                <a:spcPct val="114999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/>
            </a:pPr>
            <a:r>
              <a:rPr lang="ru" sz="2400">
                <a:solidFill>
                  <a:schemeClr val="dk1"/>
                </a:solidFill>
              </a:rPr>
              <a:t>Шестой раздел содержит информацию для ответов на наиболее часто встречающиеся вопросы родителей.</a:t>
            </a:r>
            <a:endParaRPr sz="2400">
              <a:solidFill>
                <a:schemeClr val="dk1"/>
              </a:solidFill>
            </a:endParaRPr>
          </a:p>
          <a:p>
            <a:pPr marL="0" lvl="0" indent="0" algn="l">
              <a:spcBef>
                <a:spcPts val="0"/>
              </a:spcBef>
              <a:spcAft>
                <a:spcPts val="1200"/>
              </a:spcAft>
              <a:buNone/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25" name="Google Shape;225;p39"/>
          <p:cNvSpPr txBox="1"/>
          <p:nvPr>
            <p:ph type="title"/>
          </p:nvPr>
        </p:nvSpPr>
        <p:spPr bwMode="auto"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  <a:defRPr/>
            </a:pPr>
            <a:r>
              <a:rPr lang="ru" sz="3000"/>
              <a:t>Раздел 7. </a:t>
            </a:r>
            <a:br>
              <a:rPr lang="ru" sz="3000"/>
            </a:br>
            <a:r>
              <a:rPr lang="ru" sz="3000"/>
              <a:t>Пространство родительских инициатив</a:t>
            </a:r>
            <a:endParaRPr sz="3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31" name="Google Shape;231;p40"/>
          <p:cNvSpPr txBox="1"/>
          <p:nvPr>
            <p:ph type="body" idx="1"/>
          </p:nvPr>
        </p:nvSpPr>
        <p:spPr bwMode="auto">
          <a:xfrm flipH="0" flipV="0">
            <a:off x="360774" y="445749"/>
            <a:ext cx="8520599" cy="4373899"/>
          </a:xfrm>
          <a:prstGeom prst="rect">
            <a:avLst/>
          </a:prstGeom>
        </p:spPr>
        <p:txBody>
          <a:bodyPr spcFirstLastPara="1" wrap="square" lIns="91424" tIns="91424" rIns="91424" bIns="91424" anchor="t" anchorCtr="0">
            <a:noAutofit/>
          </a:bodyPr>
          <a:lstStyle/>
          <a:p>
            <a:pPr marL="0" lvl="0" indent="444500" algn="just">
              <a:lnSpc>
                <a:spcPct val="114999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/>
            </a:pPr>
            <a:r>
              <a:rPr lang="ru" sz="2400">
                <a:solidFill>
                  <a:schemeClr val="dk1"/>
                </a:solidFill>
              </a:rPr>
              <a:t>В седьмом разделе дается </a:t>
            </a:r>
            <a:r>
              <a:rPr lang="ru" sz="2400" b="1">
                <a:solidFill>
                  <a:schemeClr val="dk1"/>
                </a:solidFill>
              </a:rPr>
              <a:t>описание форм и способов, инициирующих родительскую активность</a:t>
            </a:r>
            <a:r>
              <a:rPr lang="ru" sz="2400">
                <a:solidFill>
                  <a:schemeClr val="dk1"/>
                </a:solidFill>
              </a:rPr>
              <a:t>, таких как: </a:t>
            </a:r>
            <a:r>
              <a:rPr lang="ru" sz="2400" b="1">
                <a:solidFill>
                  <a:schemeClr val="dk1"/>
                </a:solidFill>
              </a:rPr>
              <a:t>родительские клубы</a:t>
            </a:r>
            <a:r>
              <a:rPr lang="ru" sz="2400">
                <a:solidFill>
                  <a:schemeClr val="dk1"/>
                </a:solidFill>
              </a:rPr>
              <a:t>, </a:t>
            </a:r>
            <a:r>
              <a:rPr lang="ru" sz="2400" b="1">
                <a:solidFill>
                  <a:schemeClr val="dk1"/>
                </a:solidFill>
              </a:rPr>
              <a:t>движения</a:t>
            </a:r>
            <a:r>
              <a:rPr lang="ru" sz="2400">
                <a:solidFill>
                  <a:schemeClr val="dk1"/>
                </a:solidFill>
              </a:rPr>
              <a:t>, </a:t>
            </a:r>
            <a:r>
              <a:rPr lang="ru" sz="2400" b="1">
                <a:solidFill>
                  <a:schemeClr val="dk1"/>
                </a:solidFill>
              </a:rPr>
              <a:t>родительские объединения по интересам</a:t>
            </a:r>
            <a:r>
              <a:rPr lang="ru" sz="2400">
                <a:solidFill>
                  <a:schemeClr val="dk1"/>
                </a:solidFill>
              </a:rPr>
              <a:t>, </a:t>
            </a:r>
            <a:r>
              <a:rPr lang="ru" sz="2400" b="1">
                <a:solidFill>
                  <a:schemeClr val="dk1"/>
                </a:solidFill>
              </a:rPr>
              <a:t>родительские форумы</a:t>
            </a:r>
            <a:r>
              <a:rPr lang="ru" sz="2400">
                <a:solidFill>
                  <a:schemeClr val="dk1"/>
                </a:solidFill>
              </a:rPr>
              <a:t>, </a:t>
            </a:r>
            <a:r>
              <a:rPr lang="ru" sz="2400" b="1">
                <a:solidFill>
                  <a:schemeClr val="dk1"/>
                </a:solidFill>
              </a:rPr>
              <a:t>волонтерские движени</a:t>
            </a:r>
            <a:r>
              <a:rPr lang="ru" sz="2400">
                <a:solidFill>
                  <a:schemeClr val="dk1"/>
                </a:solidFill>
              </a:rPr>
              <a:t>я и фестивали, с</a:t>
            </a:r>
            <a:r>
              <a:rPr lang="ru" sz="2400" b="1">
                <a:solidFill>
                  <a:schemeClr val="dk1"/>
                </a:solidFill>
              </a:rPr>
              <a:t>овместные проекты родителей с детьми</a:t>
            </a:r>
            <a:r>
              <a:rPr lang="ru" sz="2400">
                <a:solidFill>
                  <a:schemeClr val="dk1"/>
                </a:solidFill>
              </a:rPr>
              <a:t>.</a:t>
            </a:r>
            <a:endParaRPr sz="2400">
              <a:solidFill>
                <a:schemeClr val="dk1"/>
              </a:solidFill>
            </a:endParaRPr>
          </a:p>
          <a:p>
            <a:pPr marL="0" lvl="0" indent="0" algn="l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ru" sz="2400">
                <a:solidFill>
                  <a:schemeClr val="dk1"/>
                </a:solidFill>
              </a:rPr>
              <a:t>Внутри разделов с третьего по седьмой представлены ключевые понятия по теме, примерная тематика и формы взаимодействия с родителями.</a:t>
            </a:r>
            <a:endParaRPr sz="2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37" name="Google Shape;237;p41"/>
          <p:cNvSpPr txBox="1"/>
          <p:nvPr>
            <p:ph type="title"/>
          </p:nvPr>
        </p:nvSpPr>
        <p:spPr bwMode="auto"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"/>
              <a:t>Благодарим за внимание!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body" idx="1"/>
          </p:nvPr>
        </p:nvSpPr>
        <p:spPr bwMode="auto">
          <a:xfrm>
            <a:off x="311700" y="1152475"/>
            <a:ext cx="8612100" cy="223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ru" sz="2400" b="1">
                <a:solidFill>
                  <a:schemeClr val="dk1"/>
                </a:solidFill>
              </a:rPr>
              <a:t>«Просвещение родителей</a:t>
            </a:r>
            <a:r>
              <a:rPr lang="ru" sz="2400">
                <a:solidFill>
                  <a:schemeClr val="dk1"/>
                </a:solidFill>
              </a:rPr>
              <a:t> – задача государственной важности», пункт 3 перечня поручений Президента от 14.06.2022 № Пр-1049 ГС (по итогам заседания Президиума Государственного Совета от 25.05.2022)</a:t>
            </a: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 bwMode="auto">
          <a:xfrm>
            <a:off x="50175" y="445025"/>
            <a:ext cx="8782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marR="88900" lvl="0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3333"/>
              <a:buFont typeface="Arial"/>
              <a:buNone/>
              <a:defRPr/>
            </a:pPr>
            <a:r>
              <a:rPr lang="ru" sz="3300"/>
              <a:t>Содержание просвещения родителей</a:t>
            </a:r>
            <a:r>
              <a:rPr lang="ru" sz="2000"/>
              <a:t>  </a:t>
            </a:r>
            <a:r>
              <a:rPr lang="ru" sz="3300"/>
              <a:t>детей</a:t>
            </a:r>
            <a:endParaRPr/>
          </a:p>
        </p:txBody>
      </p:sp>
      <p:graphicFrame>
        <p:nvGraphicFramePr>
          <p:cNvPr id="75" name="Google Shape;75;p16"/>
          <p:cNvGraphicFramePr>
            <a:graphicFrameLocks xmlns:a="http://schemas.openxmlformats.org/drawingml/2006/main"/>
          </p:cNvGraphicFramePr>
          <p:nvPr/>
        </p:nvGraphicFramePr>
        <p:xfrm>
          <a:off x="137775" y="1108800"/>
          <a:ext cx="3000000" cy="3000000"/>
        </p:xfrm>
        <a:graphic>
          <a:graphicData uri="http://schemas.openxmlformats.org/drawingml/2006/table">
            <a:tbl>
              <a:tblPr firstRow="0" firstCol="0" lastRow="0" lastCol="0" bandRow="0" bandCol="0">
                <a:tableStyleId>{159F9F28-6B79-4AD9-81C2-F49BA0A2EB8E}</a:tableStyleId>
                <a:noFill/>
              </a:tblPr>
              <a:tblGrid>
                <a:gridCol w="719225"/>
                <a:gridCol w="7975375"/>
              </a:tblGrid>
              <a:tr h="661025">
                <a:tc>
                  <a:txBody>
                    <a:bodyPr/>
                    <a:p>
                      <a:pPr marL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p>
                      <a:pPr marL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defRPr/>
                      </a:pPr>
                      <a:r>
                        <a:rPr lang="ru" sz="2000">
                          <a:solidFill>
                            <a:schemeClr val="dk1"/>
                          </a:solidFill>
                        </a:rPr>
                        <a:t>Вопросы возрастного развития</a:t>
                      </a:r>
                      <a:endParaRPr/>
                    </a:p>
                  </a:txBody>
                  <a:tcPr marL="91425" marR="91425" marT="91425" marB="91425" anchor="ctr"/>
                </a:tc>
              </a:tr>
              <a:tr h="636550">
                <a:tc>
                  <a:txBody>
                    <a:bodyPr/>
                    <a:p>
                      <a:pPr marL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defRPr/>
                      </a:pPr>
                      <a:r>
                        <a:rPr lang="ru" sz="2000">
                          <a:solidFill>
                            <a:schemeClr val="dk1"/>
                          </a:solidFill>
                        </a:rPr>
                        <a:t>Вопросы сохранения здоровья детей и их физического развития</a:t>
                      </a:r>
                      <a:endParaRPr/>
                    </a:p>
                  </a:txBody>
                  <a:tcPr marL="91425" marR="91425" marT="91425" marB="91425"/>
                </a:tc>
              </a:tr>
              <a:tr h="567825">
                <a:tc>
                  <a:txBody>
                    <a:bodyPr/>
                    <a:p>
                      <a:pPr marL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defRPr/>
                      </a:pPr>
                      <a:r>
                        <a:rPr lang="ru" sz="2000">
                          <a:solidFill>
                            <a:schemeClr val="dk1"/>
                          </a:solidFill>
                        </a:rPr>
                        <a:t>Вопросы воспитания и образования детей</a:t>
                      </a:r>
                      <a:endParaRPr/>
                    </a:p>
                  </a:txBody>
                  <a:tcPr marL="91425" marR="91425" marT="91425" marB="91425"/>
                </a:tc>
              </a:tr>
              <a:tr h="567800">
                <a:tc>
                  <a:txBody>
                    <a:bodyPr/>
                    <a:p>
                      <a:pPr marL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defRPr/>
                      </a:pPr>
                      <a:r>
                        <a:rPr lang="ru" sz="2000">
                          <a:solidFill>
                            <a:schemeClr val="dk1"/>
                          </a:solidFill>
                        </a:rPr>
                        <a:t>Меры государственной поддержки семей</a:t>
                      </a:r>
                      <a:endParaRPr sz="20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</a:tr>
              <a:tr h="572725">
                <a:tc>
                  <a:txBody>
                    <a:bodyPr/>
                    <a:p>
                      <a:pPr marL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None/>
                        <a:defRPr/>
                      </a:pPr>
                      <a:r>
                        <a:rPr lang="ru" sz="2000">
                          <a:solidFill>
                            <a:schemeClr val="dk1"/>
                          </a:solidFill>
                        </a:rPr>
                        <a:t>Вопросы социализации детей с ОВЗ</a:t>
                      </a:r>
                      <a:endParaRPr/>
                    </a:p>
                  </a:txBody>
                  <a:tcPr marL="91425" marR="91425" marT="91425" marB="91425"/>
                </a:tc>
              </a:tr>
              <a:tr h="468900">
                <a:tc>
                  <a:txBody>
                    <a:bodyPr/>
                    <a:p>
                      <a:pPr marL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p>
                      <a:pPr marL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/>
                      </a:pPr>
                      <a:r>
                        <a:rPr lang="ru" sz="2000"/>
                        <a:t>Вопросы по воспитанию детей в приемных семьях</a:t>
                      </a:r>
                      <a:endParaRPr sz="2000"/>
                    </a:p>
                  </a:txBody>
                  <a:tcPr marL="91425" marR="91425" marT="91425" marB="91425"/>
                </a:tc>
              </a:tr>
              <a:tr h="468900">
                <a:tc>
                  <a:txBody>
                    <a:bodyPr/>
                    <a:p>
                      <a:pPr marL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p>
                      <a:pPr marL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/>
                      </a:pPr>
                      <a:r>
                        <a:rPr lang="ru" sz="2000"/>
                        <a:t>Организационные вопросы</a:t>
                      </a:r>
                      <a:endParaRPr sz="2000"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pic>
        <p:nvPicPr>
          <p:cNvPr id="76" name="Google Shape;76;p16"/>
          <p:cNvPicPr/>
          <p:nvPr/>
        </p:nvPicPr>
        <p:blipFill>
          <a:blip r:embed="rId2">
            <a:alphaModFix/>
          </a:blip>
          <a:stretch/>
        </p:blipFill>
        <p:spPr bwMode="auto">
          <a:xfrm>
            <a:off x="206475" y="1197125"/>
            <a:ext cx="513368" cy="517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6"/>
          <p:cNvPicPr/>
          <p:nvPr/>
        </p:nvPicPr>
        <p:blipFill>
          <a:blip r:embed="rId3">
            <a:alphaModFix/>
          </a:blip>
          <a:stretch/>
        </p:blipFill>
        <p:spPr bwMode="auto">
          <a:xfrm>
            <a:off x="206500" y="1806062"/>
            <a:ext cx="567800" cy="572703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6"/>
          <p:cNvPicPr/>
          <p:nvPr/>
        </p:nvPicPr>
        <p:blipFill>
          <a:blip r:embed="rId4">
            <a:alphaModFix/>
          </a:blip>
          <a:stretch/>
        </p:blipFill>
        <p:spPr bwMode="auto">
          <a:xfrm>
            <a:off x="233701" y="2451551"/>
            <a:ext cx="468900" cy="468923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/>
          <p:nvPr/>
        </p:nvPicPr>
        <p:blipFill>
          <a:blip r:embed="rId5">
            <a:alphaModFix/>
          </a:blip>
          <a:stretch/>
        </p:blipFill>
        <p:spPr bwMode="auto">
          <a:xfrm>
            <a:off x="206500" y="3026375"/>
            <a:ext cx="513375" cy="468123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/>
          <p:nvPr/>
        </p:nvPicPr>
        <p:blipFill>
          <a:blip r:embed="rId6">
            <a:alphaModFix/>
          </a:blip>
          <a:stretch/>
        </p:blipFill>
        <p:spPr bwMode="auto">
          <a:xfrm>
            <a:off x="206475" y="3577487"/>
            <a:ext cx="513375" cy="517805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6"/>
          <p:cNvPicPr/>
          <p:nvPr/>
        </p:nvPicPr>
        <p:blipFill>
          <a:blip r:embed="rId7">
            <a:alphaModFix/>
          </a:blip>
          <a:stretch/>
        </p:blipFill>
        <p:spPr bwMode="auto">
          <a:xfrm>
            <a:off x="206475" y="4159262"/>
            <a:ext cx="513375" cy="423955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6"/>
          <p:cNvPicPr/>
          <p:nvPr/>
        </p:nvPicPr>
        <p:blipFill>
          <a:blip r:embed="rId8">
            <a:alphaModFix/>
          </a:blip>
          <a:stretch/>
        </p:blipFill>
        <p:spPr bwMode="auto">
          <a:xfrm>
            <a:off x="256161" y="4647175"/>
            <a:ext cx="423975" cy="423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/>
          <p:nvPr>
            <p:ph type="title"/>
          </p:nvPr>
        </p:nvSpPr>
        <p:spPr bwMode="auto"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SzPts val="990"/>
              <a:buNone/>
              <a:defRPr/>
            </a:pPr>
            <a:r>
              <a:rPr lang="ru" sz="3000"/>
              <a:t>Цель Программы просвещения родителей </a:t>
            </a:r>
            <a:endParaRPr sz="3000"/>
          </a:p>
        </p:txBody>
      </p:sp>
      <p:sp>
        <p:nvSpPr>
          <p:cNvPr id="88" name="Google Shape;88;p17"/>
          <p:cNvSpPr txBox="1"/>
          <p:nvPr>
            <p:ph type="body" idx="1"/>
          </p:nvPr>
        </p:nvSpPr>
        <p:spPr bwMode="auto">
          <a:xfrm>
            <a:off x="311700" y="1152475"/>
            <a:ext cx="8317500" cy="392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ru" sz="2300">
                <a:solidFill>
                  <a:schemeClr val="dk1"/>
                </a:solidFill>
              </a:rPr>
              <a:t>– Приобщение родителей к ценностям осознанного и ответственного родительства, обеспечение поддержки семьи в вопросах образования, охраны и укрепления здоровья каждого ребенка, обеспечение единства подходов к воспитанию и обучению детей в условиях детского сада и семьи, повышение воспитательного потенциала семьи, а также информирование о правах родителей и государственной поддержке семей с детьми  </a:t>
            </a:r>
            <a:r>
              <a:rPr lang="ru" sz="2300">
                <a:solidFill>
                  <a:schemeClr val="dk1"/>
                </a:solidFill>
              </a:rPr>
              <a:t>дошкольного возраста.</a:t>
            </a:r>
            <a:endParaRPr sz="2300">
              <a:solidFill>
                <a:schemeClr val="dk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4" name="Google Shape;94;p18"/>
          <p:cNvSpPr txBox="1"/>
          <p:nvPr>
            <p:ph type="title"/>
          </p:nvPr>
        </p:nvSpPr>
        <p:spPr bwMode="auto"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SzPts val="990"/>
              <a:buNone/>
              <a:defRPr/>
            </a:pPr>
            <a:r>
              <a:rPr lang="ru" sz="3000"/>
              <a:t>Задачи Программы просвещения родителей </a:t>
            </a:r>
            <a:endParaRPr sz="3000"/>
          </a:p>
        </p:txBody>
      </p:sp>
      <p:sp>
        <p:nvSpPr>
          <p:cNvPr id="95" name="Google Shape;95;p18"/>
          <p:cNvSpPr txBox="1"/>
          <p:nvPr>
            <p:ph type="body" idx="1"/>
          </p:nvPr>
        </p:nvSpPr>
        <p:spPr bwMode="auto">
          <a:xfrm>
            <a:off x="311700" y="1152475"/>
            <a:ext cx="8520600" cy="3846000"/>
          </a:xfrm>
          <a:prstGeom prst="rect">
            <a:avLst/>
          </a:prstGeom>
        </p:spPr>
        <p:txBody>
          <a:bodyPr spcFirstLastPara="1" vertOverflow="overflow" horzOverflow="overflow" vert="horz" wrap="square" lIns="91424" tIns="91424" rIns="91424" bIns="91424" numCol="1" spcCol="0" rtlCol="0" fromWordArt="0" anchor="t" anchorCtr="0" forceAA="0" upright="0" compatLnSpc="0">
            <a:normAutofit fontScale="85000" lnSpcReduction="3000"/>
          </a:bodyPr>
          <a:lstStyle/>
          <a:p>
            <a:pPr marL="457200" lvl="0" indent="-369570" algn="just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  <a:defRPr/>
            </a:pPr>
            <a:r>
              <a:rPr lang="ru" sz="2400">
                <a:solidFill>
                  <a:schemeClr val="dk1"/>
                </a:solidFill>
              </a:rPr>
              <a:t>Психолого-педагогическое просвещение и информирование родителей о значимых изменениях в физическом и психическом развитии детей в младенческом, раннем и дошкольном возрасте, о необходимых условиях для обеспечения полноценного развития каждого ребенка.</a:t>
            </a:r>
            <a:endParaRPr sz="2400">
              <a:solidFill>
                <a:schemeClr val="dk1"/>
              </a:solidFill>
            </a:endParaRPr>
          </a:p>
          <a:p>
            <a:pPr marL="457200" lvl="0" indent="-369570" algn="just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  <a:defRPr/>
            </a:pPr>
            <a:r>
              <a:rPr lang="ru" sz="2400">
                <a:solidFill>
                  <a:schemeClr val="dk1"/>
                </a:solidFill>
              </a:rPr>
              <a:t>Приобщение родителей к ценностям осознанного и ответственного родительства как основы благополучия семьи и развития личности ребенка.</a:t>
            </a:r>
            <a:endParaRPr sz="2400">
              <a:solidFill>
                <a:schemeClr val="dk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None/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1" name="Google Shape;101;p19"/>
          <p:cNvSpPr txBox="1"/>
          <p:nvPr>
            <p:ph type="title"/>
          </p:nvPr>
        </p:nvSpPr>
        <p:spPr bwMode="auto">
          <a:xfrm>
            <a:off x="311700" y="324763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9522"/>
              <a:buFont typeface="Arial"/>
              <a:buNone/>
              <a:defRPr/>
            </a:pPr>
            <a:r>
              <a:rPr lang="ru" sz="3350"/>
              <a:t>Задачи Программы просвещения родителей</a:t>
            </a:r>
            <a:r>
              <a:rPr lang="ru" sz="3000"/>
              <a:t> </a:t>
            </a:r>
            <a:endParaRPr sz="3000"/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/>
          </a:p>
        </p:txBody>
      </p:sp>
      <p:sp>
        <p:nvSpPr>
          <p:cNvPr id="102" name="Google Shape;102;p19"/>
          <p:cNvSpPr txBox="1"/>
          <p:nvPr>
            <p:ph type="body" idx="1"/>
          </p:nvPr>
        </p:nvSpPr>
        <p:spPr bwMode="auto">
          <a:xfrm>
            <a:off x="311700" y="1017724"/>
            <a:ext cx="8520600" cy="418019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/>
            </a:pPr>
            <a:r>
              <a:rPr lang="ru" sz="2300">
                <a:solidFill>
                  <a:schemeClr val="dk1"/>
                </a:solidFill>
              </a:rPr>
              <a:t>3. </a:t>
            </a:r>
            <a:r>
              <a:rPr lang="ru" sz="2300">
                <a:solidFill>
                  <a:schemeClr val="dk1"/>
                </a:solidFill>
              </a:rPr>
              <a:t>Раскрытие родителям важности и особенностей образовательной работы с детьми младенческого, раннего и дошкольного возраста, понимания включенности родителей в общее дело воспитания и обучения, развития их детей.</a:t>
            </a:r>
            <a:endParaRPr sz="2300">
              <a:solidFill>
                <a:schemeClr val="dk1"/>
              </a:solidFill>
            </a:endParaRPr>
          </a:p>
          <a:p>
            <a:pPr marL="0" lvl="0" indent="0" algn="just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/>
            </a:pPr>
            <a:r>
              <a:rPr lang="ru" sz="2300">
                <a:solidFill>
                  <a:schemeClr val="dk1"/>
                </a:solidFill>
              </a:rPr>
              <a:t>4. Психолого-педагогическая помощь родителям в понимании возможных причин возникновения трудностей в развитии ребенка и путей их преодоления и профилактики, в выборе оптимальной стратегии взаимодействия с ребенком.</a:t>
            </a:r>
            <a:endParaRPr sz="2300">
              <a:solidFill>
                <a:schemeClr val="dk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8" name="Google Shape;108;p20"/>
          <p:cNvSpPr txBox="1"/>
          <p:nvPr>
            <p:ph type="title"/>
          </p:nvPr>
        </p:nvSpPr>
        <p:spPr bwMode="auto"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  <a:defRPr/>
            </a:pPr>
            <a:r>
              <a:rPr lang="ru" sz="3000"/>
              <a:t>Задачи Программы просвещения родителей </a:t>
            </a:r>
            <a:endParaRPr sz="3000"/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SzPts val="990"/>
              <a:buNone/>
              <a:defRPr/>
            </a:pPr>
            <a:endParaRPr sz="2500"/>
          </a:p>
        </p:txBody>
      </p:sp>
      <p:sp>
        <p:nvSpPr>
          <p:cNvPr id="109" name="Google Shape;109;p20"/>
          <p:cNvSpPr txBox="1"/>
          <p:nvPr>
            <p:ph type="body" idx="1"/>
          </p:nvPr>
        </p:nvSpPr>
        <p:spPr bwMode="auto">
          <a:xfrm>
            <a:off x="311700" y="121135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0" lvl="0" indent="0" algn="just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" sz="2400">
                <a:solidFill>
                  <a:schemeClr val="dk1"/>
                </a:solidFill>
              </a:rPr>
              <a:t>5. </a:t>
            </a:r>
            <a:r>
              <a:rPr lang="ru" sz="2400">
                <a:solidFill>
                  <a:schemeClr val="dk1"/>
                </a:solidFill>
              </a:rPr>
              <a:t>Информирование родителей о возможностях получения индивидуальной помощи в вопросах укрепления здоровья, обучения и воспитания детей младенческого, раннего и дошкольного возраста.</a:t>
            </a:r>
            <a:br>
              <a:rPr lang="ru" sz="2400">
                <a:solidFill>
                  <a:schemeClr val="dk1"/>
                </a:solidFill>
              </a:rPr>
            </a:br>
            <a:endParaRPr sz="2400">
              <a:solidFill>
                <a:schemeClr val="dk1"/>
              </a:solidFill>
            </a:endParaRPr>
          </a:p>
          <a:p>
            <a:pPr marL="0" lvl="0" indent="0" algn="just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  <a:defRPr/>
            </a:pPr>
            <a:r>
              <a:rPr lang="ru" sz="2400">
                <a:solidFill>
                  <a:schemeClr val="dk1"/>
                </a:solidFill>
              </a:rPr>
              <a:t>6. Выбор оптимальных средств и методов взаимодействия дошкольной образовательной организации с родителями детей младенческого, раннего и дошкольного возраста, основанный на выделенных проблемах семейного воспитания и взаимоотношений родителей с детьми.</a:t>
            </a:r>
            <a:endParaRPr sz="2400">
              <a:solidFill>
                <a:schemeClr val="dk1"/>
              </a:solidFill>
            </a:endParaRPr>
          </a:p>
          <a:p>
            <a:pPr marL="0" lvl="0" indent="0" algn="l">
              <a:spcBef>
                <a:spcPts val="0"/>
              </a:spcBef>
              <a:spcAft>
                <a:spcPts val="1200"/>
              </a:spcAft>
              <a:buNone/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 txBox="1"/>
          <p:nvPr>
            <p:ph type="title"/>
          </p:nvPr>
        </p:nvSpPr>
        <p:spPr bwMode="auto"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" sz="4500"/>
              <a:t>Разделы Программы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R7-Office/2024.1.1.375</Application>
  <PresentationFormat>On-screen Show (4:3)</PresentationFormat>
  <Paragraphs>0</Paragraphs>
  <Slides>29</Slides>
  <Notes>29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</vt:vector>
  </TitlesOfParts>
  <LinksUpToDate>0</LinksUpToDate>
  <SharedDoc>0</SharedDoc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/>
</cp:coreProperties>
</file>